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70" r:id="rId8"/>
    <p:sldId id="269" r:id="rId9"/>
    <p:sldId id="271" r:id="rId10"/>
    <p:sldId id="272" r:id="rId11"/>
    <p:sldId id="261" r:id="rId12"/>
    <p:sldId id="262" r:id="rId13"/>
    <p:sldId id="263" r:id="rId14"/>
    <p:sldId id="264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F28"/>
    <a:srgbClr val="FFFFCC"/>
    <a:srgbClr val="6E89A6"/>
    <a:srgbClr val="CC7E48"/>
    <a:srgbClr val="BBE3F7"/>
    <a:srgbClr val="CCD2E6"/>
    <a:srgbClr val="97D4F3"/>
    <a:srgbClr val="D0380E"/>
    <a:srgbClr val="0AFABB"/>
    <a:srgbClr val="F49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34" autoAdjust="0"/>
  </p:normalViewPr>
  <p:slideViewPr>
    <p:cSldViewPr snapToGrid="0">
      <p:cViewPr varScale="1">
        <p:scale>
          <a:sx n="102" d="100"/>
          <a:sy n="102" d="100"/>
        </p:scale>
        <p:origin x="11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3D5EE-36A0-001C-8776-756459F8F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6100EF-3281-2781-6CDD-20C8570D8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1F45C2-9541-B70A-56E7-1943BF03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35F42F-4B04-AAB1-3406-3E2C104E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D950-CDB9-AD07-C896-9B5BEAF6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84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49532-7E7E-975E-E3DD-8318413C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2E16B3-1AC6-51A5-DFC0-F47900BFD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E67B00-F1B0-A67C-E5A6-EE385179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C6AA18-77C3-101F-2A33-B1A72AA2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8F9DD2-1040-3205-D2C0-2AEC327E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60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C9F6640-4483-AA69-4016-DA340C871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2B655D-44DB-36B9-6FBA-60CDE0F4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66F9F-7898-D98C-A1B2-46FB2658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E3B4C9-491D-F73B-D09E-6FA8A5D3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26ABEA-C555-274F-A968-D5FA51B3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1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457E3-15CA-2839-540D-2C32D413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0AB0FD-742E-A19F-8B83-FC2323D5A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8CCAC3-B93A-9FE7-D3C4-335C1F4D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FC7367-7DF1-71AD-2035-8E545350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8EFAAA-6742-FFF7-7010-DA32EB8B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58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A892D-D222-A82B-9335-A594C81F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8F8188-B2E4-DB5F-F631-5D53A42D1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2553B6-077D-BB82-2715-ACB3C3A5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C1153D-2030-92E6-AE77-6CB6EADE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A972C5-3804-6511-125E-14323C49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80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C3B89-8816-E4D7-0F93-ADE722F6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2EC85-056F-9D4E-AA1A-4A25FFCDE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CFFDC5-1B84-6654-496A-D22B25EE0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E903B8-B93C-A644-DE64-438A3343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F03A95-B7C7-6CE1-7ABD-1CA0B534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C3C0E1-90E8-0715-31BA-7835ABA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6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221D-C493-6C6B-9B34-98C26B196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4A1DBA-5E5B-3AB8-BD33-49F3A226C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BC6E18-73ED-9FF2-2053-58407EA27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8C88755-D069-B688-99E2-56D0A9B17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00648A-0570-AC25-4898-6DD95FE79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92FDDFB-FF17-550E-B44B-C7BEEC40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B41999-E9CE-B220-1C16-FF1EB0CE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2D95DC-E007-8A61-FC1A-3D5A90A2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3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AEEFF-E9FC-1C37-3AE4-40CB7E7A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7EE662-DC34-EA67-69FB-A276FDE5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AE7A32-5E08-7EDC-E0FA-4E911497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AB6DEA-F8BC-D18B-7125-03568B79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10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039395F-9735-9197-1E76-2CD5DCCC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107C9F-7CAF-B4ED-7E49-A22303AE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9E413A-60CC-D539-0563-52877FCE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6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57644-CDA9-AB57-678B-C7C7183A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83EDAA-EE44-7580-6810-BF01B66B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911E79-B8FD-C3A7-6838-18E48F2B6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B46C67-7ECE-0649-F00C-36FABDBD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DE6D7F-DA94-62CB-FD91-44E109FA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92F094-6C6C-4D97-D3CE-DB4DA48D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49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7CFBF-1487-FBBA-FEA5-BF455B36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C82EEF-A287-0A73-49E3-5E101C8C1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4F5D07-7A3E-C59B-7921-89E648F03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615F50-532F-5D30-8FDA-6BFFF207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66C5C6-08F9-0CCC-645C-0D3804E8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E6B170-70F8-D3DB-7EED-86912E69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45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B4549-2FCA-6E26-6F08-CA22B7CD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A8E2E0-6BEC-0010-DB1D-3E3B40319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C26BB5-EEE5-A242-439A-100337BC5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D2C3-26B7-4954-9B03-872C61B28BDD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FB1B7C-F14C-A648-E83D-717EE1A97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DA1B37-13C7-B53B-FEDD-E4C000F25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2F25-2C75-40C0-B6F9-7354E9A82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13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895F6-F981-1F5C-90C4-AB42209B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076" y="0"/>
            <a:ext cx="11481848" cy="2902882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Špatná dekontaminace </a:t>
            </a:r>
            <a:br>
              <a:rPr lang="cs-CZ" sz="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cs-CZ" sz="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 mytí = konec asepse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24D9F4-3AA5-7DD6-248B-241B69A3A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615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FFFFCC"/>
                </a:solidFill>
                <a:latin typeface="Arial Black" panose="020B0A04020102020204" pitchFamily="34" charset="0"/>
              </a:rPr>
              <a:t>Anna Skálová</a:t>
            </a:r>
          </a:p>
          <a:p>
            <a:endParaRPr lang="cs-CZ" sz="4800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r>
              <a:rPr lang="cs-CZ" sz="4800" dirty="0">
                <a:solidFill>
                  <a:srgbClr val="FFFFCC"/>
                </a:solidFill>
                <a:latin typeface="Arial Black" panose="020B0A04020102020204" pitchFamily="34" charset="0"/>
              </a:rPr>
              <a:t>Halina Doležalová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59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52159CA-38D4-E25D-04E0-4C2483CF85D6}"/>
              </a:ext>
            </a:extLst>
          </p:cNvPr>
          <p:cNvSpPr txBox="1">
            <a:spLocks/>
          </p:cNvSpPr>
          <p:nvPr/>
        </p:nvSpPr>
        <p:spPr>
          <a:xfrm>
            <a:off x="809019" y="47586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F02F3EA-81D7-404A-8598-ECD4953A35AF}"/>
              </a:ext>
            </a:extLst>
          </p:cNvPr>
          <p:cNvSpPr txBox="1">
            <a:spLocks/>
          </p:cNvSpPr>
          <p:nvPr/>
        </p:nvSpPr>
        <p:spPr>
          <a:xfrm>
            <a:off x="914400" y="158803"/>
            <a:ext cx="10515600" cy="889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Nevýhody </a:t>
            </a:r>
            <a:r>
              <a:rPr lang="cs-CZ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HemoCheck</a:t>
            </a:r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testu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1828184-21BE-BD02-F71D-3A6C09D7DCB3}"/>
              </a:ext>
            </a:extLst>
          </p:cNvPr>
          <p:cNvSpPr txBox="1">
            <a:spLocks/>
          </p:cNvSpPr>
          <p:nvPr/>
        </p:nvSpPr>
        <p:spPr>
          <a:xfrm>
            <a:off x="2790334" y="6005886"/>
            <a:ext cx="6193411" cy="487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FFFFCC"/>
                </a:solidFill>
                <a:latin typeface="Arial Black" panose="020B0A04020102020204" pitchFamily="34" charset="0"/>
              </a:rPr>
              <a:t>Uvedené ceny jsou za 1. pololetí r. 2024.</a:t>
            </a:r>
            <a:endParaRPr lang="cs-CZ" sz="2000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35F778E3-4139-FDE5-E042-ED586D2C2BCA}"/>
              </a:ext>
            </a:extLst>
          </p:cNvPr>
          <p:cNvSpPr txBox="1">
            <a:spLocks/>
          </p:cNvSpPr>
          <p:nvPr/>
        </p:nvSpPr>
        <p:spPr>
          <a:xfrm>
            <a:off x="2347198" y="962954"/>
            <a:ext cx="7439242" cy="419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 Pouze jedna: cenová náročnost.</a:t>
            </a: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F7A4E67-3C84-7431-6C31-7722BD9E3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8" y="1642916"/>
            <a:ext cx="10847464" cy="436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8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2D239-FA5E-3DF4-4CCE-0C8A2663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98"/>
            <a:ext cx="10515600" cy="1325563"/>
          </a:xfrm>
        </p:spPr>
        <p:txBody>
          <a:bodyPr/>
          <a:lstStyle/>
          <a:p>
            <a:pPr algn="ctr"/>
            <a:r>
              <a:rPr lang="cs-CZ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Neresterilizovatelné</a:t>
            </a:r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nástroje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30D0CC-DE38-A2D5-5A5C-733458126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96" y="2415414"/>
            <a:ext cx="10515600" cy="307682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/>
              <a:t> </a:t>
            </a: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Jednorázové prostředky;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nezdravotnické pomůcky;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rezavé nebo poškozené nástroje;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prostředky, které se již vyrábějí sterilní;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špinavé nástroje.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BF5BBF-2949-91CA-3D56-BB8AC805D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62" y="2664610"/>
            <a:ext cx="1978812" cy="176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2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24255BC-0034-DC70-6DFF-D87A9F4FC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0" y="254524"/>
            <a:ext cx="2496532" cy="3325091"/>
          </a:xfrm>
          <a:prstGeom prst="rect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CEC533F-70E3-450A-431F-502493C83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13" y="254524"/>
            <a:ext cx="2496532" cy="3325091"/>
          </a:xfrm>
          <a:prstGeom prst="rect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874182E-8C72-E44E-D8ED-6364C7641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89" y="319944"/>
            <a:ext cx="4406022" cy="3176805"/>
          </a:xfrm>
          <a:prstGeom prst="rect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C6484CD-EE61-4FA3-95BC-4C0AF93BE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0" y="4130697"/>
            <a:ext cx="4624539" cy="2537005"/>
          </a:xfrm>
          <a:prstGeom prst="rect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CBB8BD8-240F-FAD6-46FE-55095D68B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10" y="4130698"/>
            <a:ext cx="5517835" cy="2537005"/>
          </a:xfrm>
          <a:prstGeom prst="rect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666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6AA63-367B-C46E-7C13-14CBF5AF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37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Proč znovu nepoužít  jednorázových prostředků?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F2E5DC-95F1-405B-4E39-A005D4117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983" y="1611021"/>
            <a:ext cx="11374017" cy="515244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Nejsou vyrobeny, aby umožňovaly dekontaminační proces;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obnovení může poškodit daný prostředek;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neprošly testováním a validací pro znovupoužití;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mohou být potenciálním zdrojem infekce;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mohou absorbovat některé chemikálie a následně je uvolňovat;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chemikálie mohou změnit materiál prostředku;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následkem toho může prostředek selhat, zlomit se, zadrhnout apod.</a:t>
            </a:r>
          </a:p>
          <a:p>
            <a:pPr marL="0" indent="0">
              <a:buNone/>
            </a:pPr>
            <a:endParaRPr lang="cs-CZ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pPr>
              <a:buBlip>
                <a:blip r:embed="rId2"/>
              </a:buBlip>
            </a:pPr>
            <a:endParaRPr lang="cs-CZ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73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3235F-EDC6-86F0-1DFB-0D532F4D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7" y="194796"/>
            <a:ext cx="11672046" cy="1325563"/>
          </a:xfrm>
        </p:spPr>
        <p:txBody>
          <a:bodyPr/>
          <a:lstStyle/>
          <a:p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Zákon o zdravotnických prostředcích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FB4C6-0C21-FBE4-A434-1EC49A50C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>
              <a:buBlip>
                <a:blip r:embed="rId2"/>
              </a:buBlip>
            </a:pPr>
            <a:r>
              <a:rPr lang="cs-CZ" b="0" i="0" u="none" strike="noStrike" dirty="0">
                <a:solidFill>
                  <a:srgbClr val="FFFFCC"/>
                </a:solidFill>
                <a:latin typeface="Arial Black" panose="020B0A04020102020204" pitchFamily="34" charset="0"/>
              </a:rPr>
              <a:t>  </a:t>
            </a:r>
            <a:r>
              <a:rPr lang="cs-CZ" sz="3200" b="0" i="0" u="none" strike="noStrike" dirty="0">
                <a:solidFill>
                  <a:srgbClr val="FFFFCC"/>
                </a:solidFill>
                <a:latin typeface="Arial Black" panose="020B0A04020102020204" pitchFamily="34" charset="0"/>
              </a:rPr>
              <a:t>Zákon č. 375/2022 Sb.</a:t>
            </a:r>
          </a:p>
          <a:p>
            <a:pPr marR="0">
              <a:buBlip>
                <a:blip r:embed="rId2"/>
              </a:buBlip>
            </a:pPr>
            <a:r>
              <a:rPr lang="cs-CZ" sz="3200" b="0" i="0" u="none" strike="noStrike" baseline="0" dirty="0">
                <a:solidFill>
                  <a:srgbClr val="FFFFCC"/>
                </a:solidFill>
                <a:latin typeface="Arial Black" panose="020B0A04020102020204" pitchFamily="34" charset="0"/>
              </a:rPr>
              <a:t>  Provádění obnovy prostředku na jedno použití se na území České republiky zakazuje.</a:t>
            </a:r>
          </a:p>
          <a:p>
            <a:pPr marR="0">
              <a:buBlip>
                <a:blip r:embed="rId2"/>
              </a:buBlip>
            </a:pPr>
            <a:r>
              <a:rPr lang="cs-CZ" sz="3200" b="0" i="0" u="none" strike="noStrike" baseline="0" dirty="0">
                <a:solidFill>
                  <a:srgbClr val="FFFFCC"/>
                </a:solidFill>
                <a:latin typeface="Arial Black" panose="020B0A04020102020204" pitchFamily="34" charset="0"/>
              </a:rPr>
              <a:t>  Trestní odpovědnost za použití obnoveného jednorázového prostředku se vztahuje na osobu, </a:t>
            </a:r>
            <a:r>
              <a:rPr lang="cs-CZ" sz="3200" b="0" i="0" u="none" strike="noStrike" baseline="0" dirty="0">
                <a:solidFill>
                  <a:srgbClr val="F4BF28"/>
                </a:solidFill>
                <a:latin typeface="Arial Black" panose="020B0A04020102020204" pitchFamily="34" charset="0"/>
              </a:rPr>
              <a:t>která takový prostředek použila, o této skutečnosti </a:t>
            </a:r>
            <a:r>
              <a:rPr lang="cs-CZ" sz="3200" b="0" i="0" u="sng" strike="noStrike" baseline="0" dirty="0">
                <a:solidFill>
                  <a:srgbClr val="F4BF28"/>
                </a:solidFill>
                <a:latin typeface="Arial Black" panose="020B0A04020102020204" pitchFamily="34" charset="0"/>
              </a:rPr>
              <a:t>věděla nebo měla a mohla vědět!!!</a:t>
            </a:r>
            <a:endParaRPr lang="cs-CZ" sz="3200" b="0" i="0" u="none" strike="noStrike" baseline="0" dirty="0">
              <a:solidFill>
                <a:srgbClr val="F4BF28"/>
              </a:solidFill>
              <a:latin typeface="Arial Black" panose="020B0A040201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56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A6035-7469-A498-70C0-CBF5A04B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-235043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Přestupky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12247-3222-D733-9FC7-1A9928126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857437"/>
            <a:ext cx="11501718" cy="3571127"/>
          </a:xfrm>
        </p:spPr>
        <p:txBody>
          <a:bodyPr/>
          <a:lstStyle/>
          <a:p>
            <a:pPr marL="0" indent="0">
              <a:buNone/>
            </a:pPr>
            <a:r>
              <a:rPr lang="cs-CZ" sz="3200" b="0" i="0" u="none" strike="noStrike" dirty="0">
                <a:solidFill>
                  <a:srgbClr val="FFFFCC"/>
                </a:solidFill>
                <a:latin typeface="Arial Black" panose="020B0A04020102020204" pitchFamily="34" charset="0"/>
              </a:rPr>
              <a:t>Přestupku se dopustí ten, kdo v rozporu s § 9 provede obnovu prostředku na jedno použití nebo uvede nebo dodá obnovený prostředek na jedno použití na trh na území České republiky nebo takový prostředek použije.</a:t>
            </a:r>
          </a:p>
          <a:p>
            <a:pPr marL="0" indent="0">
              <a:buNone/>
            </a:pPr>
            <a:endParaRPr lang="cs-CZ" sz="3200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3200" b="0" i="0" u="none" strike="noStrike" dirty="0">
                <a:solidFill>
                  <a:srgbClr val="FFFFCC"/>
                </a:solidFill>
                <a:latin typeface="Arial Black" panose="020B0A04020102020204" pitchFamily="34" charset="0"/>
              </a:rPr>
              <a:t>Pokuta podle písmene a) 5 000 000Kč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9EFA02-0E3C-A7A3-31B5-B038A5956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70" y="4335369"/>
            <a:ext cx="3557023" cy="237134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139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710C8-4AC7-BDDA-08B0-F7090C3E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88" y="1825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Pokuty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E0509-4CDB-3C70-65B3-020E934F6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343818"/>
            <a:ext cx="11317942" cy="4940441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 c) osoba, která v rozporu s §39 nezajistí, aby prostředek byl používán v souladu s pokyny výrobce (pokuta 5 000 000Kč);</a:t>
            </a:r>
          </a:p>
          <a:p>
            <a:pPr>
              <a:buBlip>
                <a:blip r:embed="rId2"/>
              </a:buBlip>
            </a:pP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 i) použije prostředek v rozporu s §39 (pokuta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 5 000 000Kč);</a:t>
            </a:r>
          </a:p>
          <a:p>
            <a:pPr>
              <a:buBlip>
                <a:blip r:embed="rId2"/>
              </a:buBlip>
            </a:pP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 k) neuchovává jedinečnou identifikaci prostředků, které mu byly dodány, nebo nepředloží Ústavu informace v souladu s §39 (pokuta 5 000 000Kč).</a:t>
            </a:r>
          </a:p>
          <a:p>
            <a:pPr>
              <a:buBlip>
                <a:blip r:embed="rId2"/>
              </a:buBlip>
            </a:pPr>
            <a:endParaRPr lang="cs-CZ" sz="3200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pPr>
              <a:buBlip>
                <a:blip r:embed="rId2"/>
              </a:buBlip>
            </a:pPr>
            <a:endParaRPr lang="cs-CZ" sz="3200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pPr>
              <a:buBlip>
                <a:blip r:embed="rId2"/>
              </a:buBlip>
            </a:pPr>
            <a:endParaRPr lang="cs-CZ" sz="3200" dirty="0">
              <a:solidFill>
                <a:srgbClr val="FFFF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6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CCF42-958F-7B30-464D-DB8C027E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101058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Díky za Vaši pozornost!</a:t>
            </a:r>
            <a:endParaRPr lang="cs-CZ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033EAD1E-55D5-0F78-9638-EA06E234475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368873"/>
              </p:ext>
            </p:extLst>
          </p:nvPr>
        </p:nvGraphicFramePr>
        <p:xfrm>
          <a:off x="2636553" y="2658877"/>
          <a:ext cx="6250904" cy="286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2" imgW="9733333" imgH="4458322" progId="MSPhotoEd.3">
                  <p:embed/>
                </p:oleObj>
              </mc:Choice>
              <mc:Fallback>
                <p:oleObj name="Fotografie" r:id="rId2" imgW="9733333" imgH="4458322" progId="MSPhotoEd.3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id="{FBEF3A5D-A960-C732-04CF-9576035682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553" y="2658877"/>
                        <a:ext cx="6250904" cy="2862916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chemeClr val="accent2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92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CF7E4-0341-995B-EBD7-9FFC8953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71" y="292230"/>
            <a:ext cx="7968054" cy="656577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„Spousta lidí není dost skeptická nebo pořádně nerozumí tomu, co dělá. Prostě jen dělají to, co ostatní. Tak to dneska je – spousta rutinérů a málo špičkových lidí.“</a:t>
            </a:r>
            <a:b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						</a:t>
            </a:r>
            <a:b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		</a:t>
            </a:r>
            <a:r>
              <a:rPr lang="cs-CZ" dirty="0">
                <a:solidFill>
                  <a:srgbClr val="BBE3F7"/>
                </a:solidFill>
                <a:latin typeface="Arial Black" panose="020B0A04020102020204" pitchFamily="34" charset="0"/>
              </a:rPr>
              <a:t>Richard </a:t>
            </a:r>
            <a:r>
              <a:rPr lang="cs-CZ" dirty="0" err="1">
                <a:solidFill>
                  <a:srgbClr val="BBE3F7"/>
                </a:solidFill>
                <a:latin typeface="Arial Black" panose="020B0A04020102020204" pitchFamily="34" charset="0"/>
              </a:rPr>
              <a:t>Feynman</a:t>
            </a:r>
            <a:endParaRPr lang="cs-CZ" dirty="0">
              <a:solidFill>
                <a:srgbClr val="BBE3F7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C1F231-5FB9-2F5D-B828-D462A40AB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46" y="1863332"/>
            <a:ext cx="2416087" cy="28783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accent2">
                <a:lumMod val="75000"/>
              </a:schemeClr>
            </a:solidFill>
          </a:ln>
          <a:effectLst>
            <a:outerShdw blurRad="50800" dist="101600" dir="2820000" sx="105000" sy="105000" algn="ctr" rotWithShape="0">
              <a:schemeClr val="tx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40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E1B68-080F-40B3-633D-2D45A1F8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17" y="248583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Čištění je první a nejdůležitější krok před dezinfekcí a sterilizací.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EE053A-25D0-EF21-F67F-7602F8F8B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80" y="1574146"/>
            <a:ext cx="11830639" cy="5199878"/>
          </a:xfrm>
        </p:spPr>
        <p:txBody>
          <a:bodyPr anchor="t" anchorCtr="0"/>
          <a:lstStyle/>
          <a:p>
            <a:pPr algn="just"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lang="cs-CZ" sz="4800" dirty="0">
                <a:solidFill>
                  <a:srgbClr val="FFFFCC"/>
                </a:solidFill>
                <a:latin typeface="Arial Black" panose="020B0A04020102020204" pitchFamily="34" charset="0"/>
              </a:rPr>
              <a:t> </a:t>
            </a: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WHO 2016: „Chemická dezinfekce před mytím je zbytečná, neefektivní a má jen malý význam, jestliže je přítomen organický materiál.“</a:t>
            </a:r>
          </a:p>
          <a:p>
            <a:pPr algn="just"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  vyhláška 306/2012 Sb. uvádí opak;</a:t>
            </a:r>
          </a:p>
          <a:p>
            <a:pPr algn="just"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lang="cs-CZ" sz="3600" dirty="0">
                <a:solidFill>
                  <a:srgbClr val="FFFFCC"/>
                </a:solidFill>
                <a:latin typeface="Arial Black" panose="020B0A04020102020204" pitchFamily="34" charset="0"/>
              </a:rPr>
              <a:t> </a:t>
            </a: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správný postup:      </a:t>
            </a:r>
            <a:r>
              <a:rPr lang="cs-CZ" sz="3200" dirty="0">
                <a:solidFill>
                  <a:srgbClr val="BBE3F7"/>
                </a:solidFill>
                <a:latin typeface="Arial Black" panose="020B0A04020102020204" pitchFamily="34" charset="0"/>
              </a:rPr>
              <a:t>Mytí;</a:t>
            </a:r>
          </a:p>
          <a:p>
            <a:pPr marL="0" indent="0" algn="just">
              <a:lnSpc>
                <a:spcPct val="100000"/>
              </a:lnSpc>
              <a:buSzPct val="100000"/>
              <a:buNone/>
            </a:pPr>
            <a:r>
              <a:rPr lang="cs-CZ" sz="3200" dirty="0">
                <a:solidFill>
                  <a:srgbClr val="BBE3F7"/>
                </a:solidFill>
                <a:latin typeface="Arial Black" panose="020B0A04020102020204" pitchFamily="34" charset="0"/>
              </a:rPr>
              <a:t>					  dezinfekce;</a:t>
            </a:r>
          </a:p>
          <a:p>
            <a:pPr marL="0" indent="0" algn="just">
              <a:lnSpc>
                <a:spcPct val="100000"/>
              </a:lnSpc>
              <a:buSzPct val="100000"/>
              <a:buNone/>
            </a:pPr>
            <a:r>
              <a:rPr lang="cs-CZ" sz="3200" dirty="0">
                <a:solidFill>
                  <a:srgbClr val="BBE3F7"/>
                </a:solidFill>
                <a:latin typeface="Arial Black" panose="020B0A04020102020204" pitchFamily="34" charset="0"/>
              </a:rPr>
              <a:t>					  oplach;</a:t>
            </a:r>
          </a:p>
          <a:p>
            <a:pPr marL="0" indent="0" algn="just">
              <a:lnSpc>
                <a:spcPct val="100000"/>
              </a:lnSpc>
              <a:buSzPct val="100000"/>
              <a:buNone/>
            </a:pPr>
            <a:r>
              <a:rPr lang="cs-CZ" sz="3200" dirty="0">
                <a:solidFill>
                  <a:srgbClr val="BBE3F7"/>
                </a:solidFill>
                <a:latin typeface="Arial Black" panose="020B0A04020102020204" pitchFamily="34" charset="0"/>
              </a:rPr>
              <a:t>					  sušení.</a:t>
            </a:r>
          </a:p>
          <a:p>
            <a:pPr algn="just">
              <a:lnSpc>
                <a:spcPct val="100000"/>
              </a:lnSpc>
              <a:buSzPct val="100000"/>
              <a:buBlip>
                <a:blip r:embed="rId2"/>
              </a:buBlip>
            </a:pPr>
            <a:endParaRPr lang="cs-CZ" sz="3600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buSzPct val="100000"/>
              <a:buBlip>
                <a:blip r:embed="rId2"/>
              </a:buBlip>
            </a:pPr>
            <a:endParaRPr lang="cs-CZ" sz="3600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buSzPct val="100000"/>
              <a:buBlip>
                <a:blip r:embed="rId2"/>
              </a:buBlip>
            </a:pPr>
            <a:endParaRPr lang="cs-CZ" sz="3600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buSzPct val="100000"/>
              <a:buBlip>
                <a:blip r:embed="rId2"/>
              </a:buBlip>
            </a:pPr>
            <a:endParaRPr lang="cs-CZ" sz="3600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pPr marL="0" indent="0">
              <a:buSzPct val="400000"/>
              <a:buNone/>
            </a:pPr>
            <a:endParaRPr lang="cs-CZ" dirty="0"/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88A6E00B-DD39-B931-1426-BA922AEAEC50}"/>
              </a:ext>
            </a:extLst>
          </p:cNvPr>
          <p:cNvSpPr/>
          <p:nvPr/>
        </p:nvSpPr>
        <p:spPr>
          <a:xfrm>
            <a:off x="4637988" y="4243466"/>
            <a:ext cx="263950" cy="25966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B35BFAD0-84D5-42EA-F5A3-2370F55ABBA2}"/>
              </a:ext>
            </a:extLst>
          </p:cNvPr>
          <p:cNvSpPr/>
          <p:nvPr/>
        </p:nvSpPr>
        <p:spPr>
          <a:xfrm>
            <a:off x="4637988" y="4908896"/>
            <a:ext cx="263950" cy="25966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D959FBB3-10F8-EC9E-247B-D0ACF8AC71AD}"/>
              </a:ext>
            </a:extLst>
          </p:cNvPr>
          <p:cNvSpPr/>
          <p:nvPr/>
        </p:nvSpPr>
        <p:spPr>
          <a:xfrm>
            <a:off x="4637988" y="5501840"/>
            <a:ext cx="263950" cy="25966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6D84487C-B3A5-C51A-6266-D48AEA6CBBF0}"/>
              </a:ext>
            </a:extLst>
          </p:cNvPr>
          <p:cNvSpPr/>
          <p:nvPr/>
        </p:nvSpPr>
        <p:spPr>
          <a:xfrm>
            <a:off x="4640008" y="6108594"/>
            <a:ext cx="263950" cy="25966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EB76EC-F727-9501-9C65-CC14FD2AF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74" y="4760104"/>
            <a:ext cx="2034676" cy="174314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E6F11BE-8B27-F40E-B1BE-49860EBEF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50" y="4760104"/>
            <a:ext cx="1824849" cy="174314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999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FC20D-A538-0173-3CAD-E21D5BCD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0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Pár důležitých zásad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1F1D28-AA62-B9B7-F775-3EAD348E5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6" y="1825624"/>
            <a:ext cx="8408894" cy="4924799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sz="2800" dirty="0">
                <a:solidFill>
                  <a:srgbClr val="FFFFCC"/>
                </a:solidFill>
                <a:latin typeface="Arial Black" panose="020B0A04020102020204" pitchFamily="34" charset="0"/>
              </a:rPr>
              <a:t> Všechny nástroje musí být před mytím rozložené;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je-li to možné,  dát přednost strojovému mytí před mytím ručním;</a:t>
            </a:r>
          </a:p>
          <a:p>
            <a:pPr>
              <a:buBlip>
                <a:blip r:embed="rId2"/>
              </a:buBlip>
            </a:pPr>
            <a:r>
              <a:rPr lang="cs-CZ" sz="2800" dirty="0">
                <a:solidFill>
                  <a:srgbClr val="FFFFCC"/>
                </a:solidFill>
                <a:latin typeface="Arial Black" panose="020B0A04020102020204" pitchFamily="34" charset="0"/>
              </a:rPr>
              <a:t> při ručním mytí používat rukavice a štít;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při ručním mytí – mytí i oplach pod vodní hladinou;</a:t>
            </a:r>
          </a:p>
          <a:p>
            <a:pPr>
              <a:buBlip>
                <a:blip r:embed="rId2"/>
              </a:buBlip>
            </a:pPr>
            <a:r>
              <a:rPr lang="cs-CZ" sz="2800" dirty="0">
                <a:solidFill>
                  <a:srgbClr val="FFFFCC"/>
                </a:solidFill>
                <a:latin typeface="Arial Black" panose="020B0A04020102020204" pitchFamily="34" charset="0"/>
              </a:rPr>
              <a:t> nepoužívat abrazivní prostředky;</a:t>
            </a:r>
          </a:p>
          <a:p>
            <a:pPr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u nových prostředků se při mytí vždy řídit pokyny výrobce.</a:t>
            </a:r>
            <a:endParaRPr lang="cs-CZ" sz="2800" dirty="0">
              <a:solidFill>
                <a:srgbClr val="FFFFCC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6F3BE7-6CF5-9292-B079-CD10E9ED9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47" y="2646469"/>
            <a:ext cx="2670131" cy="266960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540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9EA3D-E54E-EAF9-6F6C-16FFB280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Čištění pomocí enzymatické (proteolytické) pěny.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93127-65BE-1E6F-8D54-EF7498C58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cs-CZ" sz="4400" dirty="0">
                <a:solidFill>
                  <a:srgbClr val="FFFFCC"/>
                </a:solidFill>
                <a:latin typeface="Arial Black" panose="020B0A04020102020204" pitchFamily="34" charset="0"/>
              </a:rPr>
              <a:t> </a:t>
            </a: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Snadnější čištění; </a:t>
            </a:r>
          </a:p>
          <a:p>
            <a:pPr>
              <a:buBlip>
                <a:blip r:embed="rId2"/>
              </a:buBlip>
            </a:pP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  snižuje časové i personální nároky na mytí;</a:t>
            </a:r>
          </a:p>
          <a:p>
            <a:pPr>
              <a:buBlip>
                <a:blip r:embed="rId2"/>
              </a:buBlip>
            </a:pP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  odstraňuje zaschlou krev, tkáně i biofilm;</a:t>
            </a:r>
          </a:p>
          <a:p>
            <a:pPr>
              <a:buBlip>
                <a:blip r:embed="rId2"/>
              </a:buBlip>
            </a:pP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  netvoří aerosol;</a:t>
            </a:r>
          </a:p>
          <a:p>
            <a:pPr>
              <a:buBlip>
                <a:blip r:embed="rId2"/>
              </a:buBlip>
            </a:pPr>
            <a:r>
              <a:rPr lang="cs-CZ" sz="3200" dirty="0">
                <a:solidFill>
                  <a:srgbClr val="FFFFCC"/>
                </a:solidFill>
                <a:latin typeface="Arial Black" panose="020B0A04020102020204" pitchFamily="34" charset="0"/>
              </a:rPr>
              <a:t>  některé druhy pěny nenahrazují dezinfekci!</a:t>
            </a:r>
          </a:p>
          <a:p>
            <a:pPr marL="0" indent="0">
              <a:buNone/>
            </a:pPr>
            <a:endParaRPr lang="cs-CZ" sz="3200" dirty="0">
              <a:solidFill>
                <a:srgbClr val="BBE3F7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cs-CZ" sz="3200" dirty="0">
                <a:solidFill>
                  <a:srgbClr val="F4BF28"/>
                </a:solidFill>
                <a:latin typeface="Arial Black" panose="020B0A04020102020204" pitchFamily="34" charset="0"/>
              </a:rPr>
              <a:t>Je nutné použití gumových nebo nitrilových rukavic!!! Materiál latexových rukavic je touto pěnou degradován!  </a:t>
            </a:r>
            <a:endParaRPr lang="cs-CZ" sz="3200" dirty="0">
              <a:solidFill>
                <a:srgbClr val="F4B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3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03A71-9A72-DEAB-3ECC-08635C1D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65C9FA1-3724-0F4B-C645-3FB91594D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32" y="211485"/>
            <a:ext cx="8953567" cy="6435030"/>
          </a:xfrm>
          <a:solidFill>
            <a:srgbClr val="CCD2E6"/>
          </a:solidFill>
          <a:ln w="63500"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2">
                <a:lumMod val="75000"/>
                <a:alpha val="0"/>
              </a:schemeClr>
            </a:glow>
            <a:outerShdw blurRad="88900" dir="1980000" sx="103000" sy="103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51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5DD4234-65CA-CAF4-E999-1C3526120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902" y="19717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Kontrola čistoty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2013543E-170C-6385-640C-F5CE96F162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6530" y="1713658"/>
            <a:ext cx="1160728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 </a:t>
            </a:r>
            <a:r>
              <a:rPr lang="cs-CZ" dirty="0">
                <a:solidFill>
                  <a:srgbClr val="F4BF28"/>
                </a:solidFill>
                <a:latin typeface="Arial Black" panose="020B0A04020102020204" pitchFamily="34" charset="0"/>
              </a:rPr>
              <a:t>Test organických kontaminantů </a:t>
            </a: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(krev, </a:t>
            </a:r>
            <a:r>
              <a:rPr lang="cs-CZ" dirty="0" err="1">
                <a:solidFill>
                  <a:srgbClr val="FFFFCC"/>
                </a:solidFill>
                <a:latin typeface="Arial Black" panose="020B0A04020102020204" pitchFamily="34" charset="0"/>
              </a:rPr>
              <a:t>karbohydráty</a:t>
            </a: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, 	bílkoviny);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 </a:t>
            </a:r>
            <a:r>
              <a:rPr lang="cs-CZ" dirty="0">
                <a:solidFill>
                  <a:srgbClr val="F4BF28"/>
                </a:solidFill>
                <a:latin typeface="Arial Black" panose="020B0A04020102020204" pitchFamily="34" charset="0"/>
              </a:rPr>
              <a:t>testy na krev;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 </a:t>
            </a:r>
            <a:r>
              <a:rPr lang="cs-CZ" dirty="0">
                <a:solidFill>
                  <a:srgbClr val="F4BF28"/>
                </a:solidFill>
                <a:latin typeface="Arial Black" panose="020B0A04020102020204" pitchFamily="34" charset="0"/>
              </a:rPr>
              <a:t>zubařské testy </a:t>
            </a: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(krev, bílkovina, sliznice, sliny, kostní 	tkáň);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 </a:t>
            </a:r>
            <a:r>
              <a:rPr lang="cs-CZ" dirty="0">
                <a:solidFill>
                  <a:srgbClr val="F4BF28"/>
                </a:solidFill>
                <a:latin typeface="Arial Black" panose="020B0A04020102020204" pitchFamily="34" charset="0"/>
              </a:rPr>
              <a:t>hemoglobinové testy;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4BF28"/>
                </a:solidFill>
                <a:latin typeface="Arial Black" panose="020B0A04020102020204" pitchFamily="34" charset="0"/>
              </a:rPr>
              <a:t>  proteinové testy,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4BF28"/>
                </a:solidFill>
                <a:latin typeface="Arial Black" panose="020B0A04020102020204" pitchFamily="34" charset="0"/>
              </a:rPr>
              <a:t>  testy vlhkosti;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4BF28"/>
                </a:solidFill>
                <a:latin typeface="Arial Black" panose="020B0A04020102020204" pitchFamily="34" charset="0"/>
              </a:rPr>
              <a:t>  testy do myčky.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CD6E96B-2C6A-C38E-E214-722F2351F56C}"/>
              </a:ext>
            </a:extLst>
          </p:cNvPr>
          <p:cNvSpPr txBox="1">
            <a:spLocks/>
          </p:cNvSpPr>
          <p:nvPr/>
        </p:nvSpPr>
        <p:spPr>
          <a:xfrm>
            <a:off x="809019" y="47586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Kontrola čistoty </a:t>
            </a:r>
            <a:r>
              <a:rPr lang="cs-CZ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HemoCheckem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5DCC773-5468-839E-2201-C4556863E2B3}"/>
              </a:ext>
            </a:extLst>
          </p:cNvPr>
          <p:cNvSpPr txBox="1">
            <a:spLocks/>
          </p:cNvSpPr>
          <p:nvPr/>
        </p:nvSpPr>
        <p:spPr>
          <a:xfrm>
            <a:off x="809019" y="1620658"/>
            <a:ext cx="7439242" cy="4393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 Snadné použití;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 výsledek do 30 sekund;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 detekuje hemoglobin již od 0,1µg;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 pomáhá odhalit nedostatečnou 	dekontaminaci nástrojů;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 operační sály testujeme 1x týdně, 	ostatní 3x do roka;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 při záchytu pozitivního testu, 	testujeme dokud není test 	negativní.</a:t>
            </a:r>
          </a:p>
          <a:p>
            <a:pPr marL="0" indent="0">
              <a:buNone/>
            </a:pPr>
            <a:r>
              <a:rPr lang="cs-CZ" dirty="0">
                <a:solidFill>
                  <a:srgbClr val="FFFFCC"/>
                </a:solidFill>
                <a:latin typeface="Arial Black" panose="020B0A04020102020204" pitchFamily="34" charset="0"/>
              </a:rPr>
              <a:t> 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BEC96F7-A727-2D5D-0BF3-D2C5F76CE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78" y="2643580"/>
            <a:ext cx="3051207" cy="2525580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chemeClr val="accent2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18994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E17CD-3693-C736-E73D-A9EC976318C3}"/>
              </a:ext>
            </a:extLst>
          </p:cNvPr>
          <p:cNvSpPr txBox="1">
            <a:spLocks/>
          </p:cNvSpPr>
          <p:nvPr/>
        </p:nvSpPr>
        <p:spPr>
          <a:xfrm>
            <a:off x="7165" y="2239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Trocha statistiky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6527D1-E5D1-774C-8198-40D539C2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70" y="755780"/>
            <a:ext cx="5433402" cy="2789853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chemeClr val="accent2">
                <a:lumMod val="75000"/>
              </a:schemeClr>
            </a:contourClr>
          </a:sp3d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9FF67E-F94A-5D71-6AAC-B61C17483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77" y="755780"/>
            <a:ext cx="5433401" cy="2789853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chemeClr val="accent2">
                <a:lumMod val="75000"/>
              </a:schemeClr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281827B-6E1C-20EB-B605-E5E3E31EC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70" y="3729267"/>
            <a:ext cx="5433402" cy="2900554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chemeClr val="accent2">
                <a:lumMod val="75000"/>
              </a:schemeClr>
            </a:contourClr>
          </a:sp3d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869AB61-0B33-A575-7BFB-604A85F94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130" y="3729267"/>
            <a:ext cx="5419448" cy="2900554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chemeClr val="accent2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340711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657</Words>
  <Application>Microsoft Office PowerPoint</Application>
  <PresentationFormat>Širokoúhlá obrazovka</PresentationFormat>
  <Paragraphs>82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Algerian</vt:lpstr>
      <vt:lpstr>Arial</vt:lpstr>
      <vt:lpstr>Arial Black</vt:lpstr>
      <vt:lpstr>Calibri</vt:lpstr>
      <vt:lpstr>Calibri Light</vt:lpstr>
      <vt:lpstr>Motiv Office</vt:lpstr>
      <vt:lpstr>Fotografie</vt:lpstr>
      <vt:lpstr>Špatná dekontaminace  a mytí = konec asepse</vt:lpstr>
      <vt:lpstr>„Spousta lidí není dost skeptická nebo pořádně nerozumí tomu, co dělá. Prostě jen dělají to, co ostatní. Tak to dneska je – spousta rutinérů a málo špičkových lidí.“          Richard Feynman</vt:lpstr>
      <vt:lpstr>Čištění je první a nejdůležitější krok před dezinfekcí a sterilizací.</vt:lpstr>
      <vt:lpstr>Pár důležitých zásad</vt:lpstr>
      <vt:lpstr>Čištění pomocí enzymatické (proteolytické) pěny.</vt:lpstr>
      <vt:lpstr>Prezentace aplikace PowerPoint</vt:lpstr>
      <vt:lpstr>Kontrola čistoty</vt:lpstr>
      <vt:lpstr>Prezentace aplikace PowerPoint</vt:lpstr>
      <vt:lpstr>Prezentace aplikace PowerPoint</vt:lpstr>
      <vt:lpstr>Prezentace aplikace PowerPoint</vt:lpstr>
      <vt:lpstr>Neresterilizovatelné nástroje</vt:lpstr>
      <vt:lpstr>Prezentace aplikace PowerPoint</vt:lpstr>
      <vt:lpstr>Proč znovu nepoužít  jednorázových prostředků?</vt:lpstr>
      <vt:lpstr>Zákon o zdravotnických prostředcích</vt:lpstr>
      <vt:lpstr>Přestupky</vt:lpstr>
      <vt:lpstr>Pokuty</vt:lpstr>
      <vt:lpstr>Díky za Vaši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Špatná dekontaminace  a mytí = konec asepse</dc:title>
  <dc:creator>Jan Skala</dc:creator>
  <cp:lastModifiedBy>Jan Skala</cp:lastModifiedBy>
  <cp:revision>30</cp:revision>
  <dcterms:created xsi:type="dcterms:W3CDTF">2024-05-24T15:04:57Z</dcterms:created>
  <dcterms:modified xsi:type="dcterms:W3CDTF">2024-09-26T19:07:44Z</dcterms:modified>
</cp:coreProperties>
</file>